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notesMasterIdLst>
    <p:notesMasterId r:id="rId16"/>
  </p:notesMasterIdLst>
  <p:sldIdLst>
    <p:sldId id="301" r:id="rId5"/>
    <p:sldId id="323" r:id="rId6"/>
    <p:sldId id="325" r:id="rId7"/>
    <p:sldId id="308" r:id="rId8"/>
    <p:sldId id="321" r:id="rId9"/>
    <p:sldId id="312" r:id="rId10"/>
    <p:sldId id="322" r:id="rId11"/>
    <p:sldId id="306" r:id="rId12"/>
    <p:sldId id="320" r:id="rId13"/>
    <p:sldId id="324" r:id="rId14"/>
    <p:sldId id="31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DA6"/>
    <a:srgbClr val="B0F5A6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A07460-18DC-CAFA-9736-F5867FF4839C}" v="14" dt="2025-05-22T18:36:02.018"/>
    <p1510:client id="{1E701BD5-AFB3-B9E5-5720-95E2EA9D44E3}" v="3157" dt="2025-05-22T15:58:48.733"/>
    <p1510:client id="{45400CD2-608F-9A2F-E633-B7B199598139}" v="4" dt="2025-05-23T05:57:26.997"/>
    <p1510:client id="{D1286BAA-1165-4625-88F8-924CE3D7FDA6}" v="1123" dt="2025-05-22T22:21:46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18" autoAdjust="0"/>
    <p:restoredTop sz="95097" autoAdjust="0"/>
  </p:normalViewPr>
  <p:slideViewPr>
    <p:cSldViewPr snapToGrid="0">
      <p:cViewPr>
        <p:scale>
          <a:sx n="66" d="100"/>
          <a:sy n="66" d="100"/>
        </p:scale>
        <p:origin x="1570" y="3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C02A4-63DB-46D5-BFF4-BA9B07AAF5C4}" type="datetimeFigureOut">
              <a:rPr lang="it-IT" smtClean="0"/>
              <a:t>22/05/2025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78DB8-0919-4142-A662-61122F32ED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571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587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2C0E3-B391-F83C-CDB5-4027C5B9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5C18F3-4B6B-1B99-04BA-AC29E9F16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5F85C-C44E-4238-3B9D-E4716108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6A42F1B3-55F8-AFD9-F4B0-244A559071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9B1D30-D762-7E66-F56F-4B2207C9A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268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D0B66-EDE8-3D30-153E-D50AEB8DE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118924-3CFA-15A5-845C-D5AAC8F88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9314DFC-177E-3F3F-DB39-95CD19A76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A8C54B7F-1648-7A47-846D-E4D5EF1706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EC954D-A770-BBB9-DCFC-A271E38A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95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3DFFF-69B9-E3C7-4961-C110E3943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197B14-CAF3-24D5-3015-47B96D5C6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2383F5-5DD8-6A2A-9B8D-AE173D6FF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619B7F1E-FA6F-BD16-CAAF-44EEB99C21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A4CF82-4830-B28E-F304-0BDB496B2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51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7E5C-B2CE-F307-FC22-8B0F15E2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569AF9-453F-6DBB-8590-7E58AC5B1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E65992-5AA7-1208-D7C4-866A2423A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886832E8-50E0-38EC-C1B5-4CABCF28FB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AEC741D-94C4-8987-CF62-0416A63FC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83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55050-C437-67D0-63E5-40B40F594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B05488-BB15-09FD-F6D8-3A126BECD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33FDFC-2E74-DAA4-8B67-A60BAFE2A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AC7A0908-6702-6FE8-0984-9C0CCF8D1FB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9CFAA82-6730-A765-2F29-A29B6C7BC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13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329C6-5C13-4996-3D01-8AADF699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BC5568E-C41B-8E6A-4D31-2F4C6BDDD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0162B1-1D1B-8A5A-1318-88DE64EC9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B34939C1-4E8E-6F35-3D96-6CB708BE5B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489D1A-1F51-283D-579A-F694E436C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73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2093F-B228-13D7-938D-4ED40A2E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53A3DA-10AE-137F-8B41-A65C05538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754AF0-7A95-C0F3-801C-93C8D3800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57FA4BE9-083B-5BDC-3B25-4B71A6D4233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ACCB1B9-D6E3-BBBD-5444-FCFFBA112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94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246C4-6ED5-76B6-FB0F-E593CD280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DFBCC2-23E7-1E34-366E-28D93A25D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60CA9A-03CA-0D67-2962-797CA66E0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78EEDBF0-6BEC-B689-F14A-4A8F445880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80523F-989A-CF6E-7B39-1A4795F8B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56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987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2C0E3-B391-F83C-CDB5-4027C5B9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5C18F3-4B6B-1B99-04BA-AC29E9F16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5F85C-C44E-4238-3B9D-E4716108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6A42F1B3-55F8-AFD9-F4B0-244A559071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9B1D30-D762-7E66-F56F-4B2207C9A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9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AF7D5AA-8E82-4EBC-A4A5-4F8FDE081DAC}"/>
              </a:ext>
            </a:extLst>
          </p:cNvPr>
          <p:cNvSpPr/>
          <p:nvPr userDrawn="1"/>
        </p:nvSpPr>
        <p:spPr>
          <a:xfrm>
            <a:off x="125187" y="114300"/>
            <a:ext cx="11930742" cy="6112329"/>
          </a:xfrm>
          <a:prstGeom prst="rect">
            <a:avLst/>
          </a:prstGeom>
          <a:solidFill>
            <a:srgbClr val="323232"/>
          </a:solidFill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1795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934961" y="3957250"/>
            <a:ext cx="6666895" cy="33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it-IT" sz="2000" b="1" cap="all" baseline="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 marL="0" lv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934961" y="4357743"/>
            <a:ext cx="7576457" cy="31564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marL="0" indent="0">
              <a:buNone/>
              <a:defRPr lang="it-IT" sz="2000" b="1" kern="1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 lvl="0" defTabSz="457200" fontAlgn="base">
              <a:spcBef>
                <a:spcPct val="0"/>
              </a:spcBef>
              <a:spcAft>
                <a:spcPct val="0"/>
              </a:spcAft>
            </a:pPr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370797" y="6357820"/>
            <a:ext cx="1153203" cy="365125"/>
          </a:xfrm>
        </p:spPr>
        <p:txBody>
          <a:bodyPr/>
          <a:lstStyle>
            <a:lvl1pPr>
              <a:defRPr lang="en-US" sz="1500" b="0" kern="1200" baseline="0" smtClean="0">
                <a:solidFill>
                  <a:srgbClr val="32323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CA7B09FB-0AF2-4D58-857D-A45268BC233A}" type="datetime1">
              <a:rPr lang="en-GB" smtClean="0"/>
              <a:t>22/05/2025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616529" y="6356350"/>
            <a:ext cx="9573985" cy="365125"/>
          </a:xfrm>
          <a:prstGeom prst="rect">
            <a:avLst/>
          </a:prstGeom>
        </p:spPr>
        <p:txBody>
          <a:bodyPr/>
          <a:lstStyle>
            <a:lvl1pPr>
              <a:defRPr lang="it-IT" sz="1500" b="0" kern="1200" baseline="0">
                <a:solidFill>
                  <a:srgbClr val="32323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r>
              <a:rPr lang="it-IT"/>
              <a:t>INTRODUZIONE - </a:t>
            </a:r>
            <a:r>
              <a:rPr lang="it-IT" err="1"/>
              <a:t>d.scaradozzi@univpm.it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1282819" y="6350000"/>
            <a:ext cx="544286" cy="365125"/>
          </a:xfrm>
        </p:spPr>
        <p:txBody>
          <a:bodyPr/>
          <a:lstStyle>
            <a:lvl1pPr>
              <a:defRPr lang="it-IT" sz="1500" b="0" kern="1200" baseline="0" smtClean="0">
                <a:solidFill>
                  <a:srgbClr val="32323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DD5228C6-A605-42BC-AA39-4C01A95EC411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9BBC8490-524E-4EF1-9C9A-0C025B64183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934584" y="4799013"/>
            <a:ext cx="504613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it-IT" altLang="en-US" sz="1500">
                <a:solidFill>
                  <a:srgbClr val="FFFFFF"/>
                </a:solidFill>
                <a:latin typeface="Arial" panose="020B0604020202020204" pitchFamily="34" charset="0"/>
              </a:rPr>
              <a:t>A.A. 2021/22 - www.univpm.it – d.scaradozzi@univpm.it 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50239E7-8F2D-4034-95BA-90BDEB036C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949472" y="3157538"/>
            <a:ext cx="78343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it-IT" alt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Facoltà di Ingegneria – Dipartimento di Ingegneria dell’Informazione</a:t>
            </a:r>
          </a:p>
        </p:txBody>
      </p:sp>
      <p:pic>
        <p:nvPicPr>
          <p:cNvPr id="12" name="Immagine 4">
            <a:extLst>
              <a:ext uri="{FF2B5EF4-FFF2-40B4-BE49-F238E27FC236}">
                <a16:creationId xmlns:a16="http://schemas.microsoft.com/office/drawing/2014/main" id="{B128DF67-2AA8-48BD-B4EF-CC39491A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67" y="1265260"/>
            <a:ext cx="41814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50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2900" y="1394676"/>
            <a:ext cx="11517085" cy="466866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D55C-34B5-4E9B-8737-8B96BC780482}" type="datetime1">
              <a:rPr lang="en-GB" smtClean="0"/>
              <a:t>22/05/2025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</a:t>
            </a:r>
            <a:r>
              <a:rPr lang="it-IT" err="1"/>
              <a:t>d.scaradozzi@univpm.it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7CFFC71-FBD3-489D-9E5A-2BEB1A4EFD4D}"/>
              </a:ext>
            </a:extLst>
          </p:cNvPr>
          <p:cNvCxnSpPr/>
          <p:nvPr userDrawn="1"/>
        </p:nvCxnSpPr>
        <p:spPr>
          <a:xfrm>
            <a:off x="3320142" y="185738"/>
            <a:ext cx="0" cy="885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olo 6">
            <a:extLst>
              <a:ext uri="{FF2B5EF4-FFF2-40B4-BE49-F238E27FC236}">
                <a16:creationId xmlns:a16="http://schemas.microsoft.com/office/drawing/2014/main" id="{31CDCF3A-21D1-4B36-BEC6-0B8550A5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9" name="Titolo 5">
            <a:extLst>
              <a:ext uri="{FF2B5EF4-FFF2-40B4-BE49-F238E27FC236}">
                <a16:creationId xmlns:a16="http://schemas.microsoft.com/office/drawing/2014/main" id="{B343E55A-F346-23FD-C768-72C5C5EE2A95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1769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12271" y="1268186"/>
            <a:ext cx="5807529" cy="490877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268186"/>
            <a:ext cx="5780314" cy="490877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9EE1-1E25-4462-8A60-48536DB674C5}" type="datetime1">
              <a:rPr lang="en-GB" smtClean="0"/>
              <a:t>22/05/2025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831D5E5-7A67-48AC-B5BC-AB21CF88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9799DC7B-16D5-93B2-4600-65F6B24B31F1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264012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10244" y="1268186"/>
            <a:ext cx="5687332" cy="82187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10244" y="2128157"/>
            <a:ext cx="5687332" cy="406150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199" y="1268186"/>
            <a:ext cx="5720443" cy="82187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128157"/>
            <a:ext cx="5720442" cy="406150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29187-13AA-4082-BA07-AC50704E05F5}" type="datetime1">
              <a:rPr lang="en-GB" smtClean="0"/>
              <a:t>22/05/2025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092FFF02-84C5-4424-B962-3DD2BBC9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AF65A2A9-995E-BB4B-0EA9-E102C2C93420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9735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1CA5-08AC-49C7-B861-F2A2C32E5AE4}" type="datetime1">
              <a:rPr lang="en-GB" smtClean="0"/>
              <a:t>22/05/2025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5DB7DC3B-E4F0-49E7-846D-0A44D795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C41521CB-64B3-E1CB-1EB4-2F907ECBEE92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70369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96114" y="1272419"/>
            <a:ext cx="6159274" cy="45886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67C5-CD33-42B8-AFBE-AA3E361563D8}" type="datetime1">
              <a:rPr lang="en-GB" smtClean="0"/>
              <a:t>22/05/2025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1F25AAFE-9839-4174-907B-241A2E83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853191AF-6F39-3B62-9173-FC0EB2152D3C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3675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71924" y="1320800"/>
            <a:ext cx="6183464" cy="4540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4A60E122-87AB-4B51-B751-E1288AF1C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A522-2DDF-49D5-A049-C6ED03554313}" type="datetime1">
              <a:rPr lang="en-GB" smtClean="0"/>
              <a:t>22/05/2025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462FE07-1E60-4C49-BD80-372C1D25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INTRODUZIONE - d.scaradozzi@univpm.it</a:t>
            </a:r>
            <a:endParaRPr lang="en-US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7C381DA-E551-4375-A2F7-AFC73041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20BB2209-F5C1-4165-A6E2-2AB44A7D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C4453985-9A11-0D0E-694B-CC85324B550D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78705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74F4-FC3F-4581-858C-ED289A0BA92C}" type="datetime1">
              <a:rPr lang="en-GB" smtClean="0"/>
              <a:t>22/05/2025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4A1791A9-F0C4-4E43-BE68-DE16C34B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A0795043-64BC-B982-9E97-47502DA0188E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56717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2A12-456C-40B7-9CE5-5A9467BE0884}" type="datetime1">
              <a:rPr lang="en-GB" smtClean="0"/>
              <a:t>22/05/2025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28E2ED32-ACBA-471B-9F20-3E489477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21B0C38-B526-45EF-4013-5E585A8A5C40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89492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445329" y="695684"/>
            <a:ext cx="8523514" cy="37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34043" y="1285194"/>
            <a:ext cx="11718471" cy="492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310243" y="6356349"/>
            <a:ext cx="1028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28EA24-502A-44AB-8243-60577DE8FE40}" type="datetime1">
              <a:rPr lang="en-GB" smtClean="0"/>
              <a:t>22/05/2025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1277600" y="6356349"/>
            <a:ext cx="615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5228C6-A605-42BC-AA39-4C01A95EC411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465B3E39-750E-46C9-ACBB-F7C8525CBF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4734" t="25714" r="19002" b="56746"/>
          <a:stretch/>
        </p:blipFill>
        <p:spPr>
          <a:xfrm>
            <a:off x="108856" y="82324"/>
            <a:ext cx="3211286" cy="1202871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E2F858-42FB-41AC-B3F5-3C7C68E8CE6A}"/>
              </a:ext>
            </a:extLst>
          </p:cNvPr>
          <p:cNvCxnSpPr/>
          <p:nvPr userDrawn="1"/>
        </p:nvCxnSpPr>
        <p:spPr>
          <a:xfrm>
            <a:off x="3320142" y="185738"/>
            <a:ext cx="0" cy="885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egnaposto titolo 1">
            <a:extLst>
              <a:ext uri="{FF2B5EF4-FFF2-40B4-BE49-F238E27FC236}">
                <a16:creationId xmlns:a16="http://schemas.microsoft.com/office/drawing/2014/main" id="{0F0A6331-486E-4015-A0B2-0A1EF29A6CDF}"/>
              </a:ext>
            </a:extLst>
          </p:cNvPr>
          <p:cNvSpPr txBox="1">
            <a:spLocks/>
          </p:cNvSpPr>
          <p:nvPr userDrawn="1"/>
        </p:nvSpPr>
        <p:spPr>
          <a:xfrm>
            <a:off x="3445329" y="185738"/>
            <a:ext cx="8523514" cy="37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– Prof. D. Scaradozzi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5084A3A-697B-4984-91B8-6352663CC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INTRODUZIONE - d.scaradozzi@univpm.it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6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2000" b="1" kern="1200" baseline="0" dirty="0">
          <a:solidFill>
            <a:srgbClr val="323232"/>
          </a:solidFill>
          <a:latin typeface="Arial"/>
          <a:ea typeface="MS PGothic" panose="020B0600070205080204" pitchFamily="34" charset="-128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3940403" y="3552076"/>
            <a:ext cx="82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Corso di Laurea magistrale in Ingegneria Informatica e dell’Automazione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709E79E-601D-41D7-AA31-DC3D4F35B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4961" y="3957250"/>
            <a:ext cx="7124925" cy="369332"/>
          </a:xfrm>
        </p:spPr>
        <p:txBody>
          <a:bodyPr>
            <a:normAutofit/>
          </a:bodyPr>
          <a:lstStyle/>
          <a:p>
            <a:r>
              <a:rPr lang="it-IT" dirty="0" err="1"/>
              <a:t>Meteocore</a:t>
            </a:r>
            <a:endParaRPr lang="en-US" dirty="0"/>
          </a:p>
        </p:txBody>
      </p:sp>
      <p:sp>
        <p:nvSpPr>
          <p:cNvPr id="10" name="Sottotitolo 9">
            <a:extLst>
              <a:ext uri="{FF2B5EF4-FFF2-40B4-BE49-F238E27FC236}">
                <a16:creationId xmlns:a16="http://schemas.microsoft.com/office/drawing/2014/main" id="{098ED2D5-EDC3-49A9-9A9C-0923D35FF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Sistema per il </a:t>
            </a:r>
            <a:r>
              <a:rPr lang="en-US" dirty="0" err="1"/>
              <a:t>monitoraggio</a:t>
            </a:r>
            <a:r>
              <a:rPr lang="en-US" dirty="0"/>
              <a:t> e </a:t>
            </a:r>
            <a:r>
              <a:rPr lang="en-US" dirty="0" err="1"/>
              <a:t>previsione</a:t>
            </a:r>
            <a:r>
              <a:rPr lang="en-US" dirty="0"/>
              <a:t> di </a:t>
            </a:r>
            <a:r>
              <a:rPr lang="en-US" dirty="0" err="1"/>
              <a:t>pioggia</a:t>
            </a:r>
            <a:endParaRPr lang="en-US" dirty="0"/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8CE82155-D8AD-4538-8566-A2F91709A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699CB1-C03F-4A98-9E24-CF46DE1490E7}" type="datetime1">
              <a:rPr kumimoji="0" lang="en-GB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6BE4FDB8-1E1A-4C5A-91FD-27A0E181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Presentazione progetto – Bellante Luca, Zazzarini Micol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33B6ACDF-8C3C-40F9-9FA7-A2C4E8F9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DED0868-F86F-3777-185D-22B209C7F045}"/>
              </a:ext>
            </a:extLst>
          </p:cNvPr>
          <p:cNvSpPr/>
          <p:nvPr/>
        </p:nvSpPr>
        <p:spPr>
          <a:xfrm>
            <a:off x="3840478" y="4762917"/>
            <a:ext cx="1280161" cy="41837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2024/25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DBE3C7C-921F-AE19-5BCE-EDCE57676B67}"/>
              </a:ext>
            </a:extLst>
          </p:cNvPr>
          <p:cNvSpPr/>
          <p:nvPr/>
        </p:nvSpPr>
        <p:spPr>
          <a:xfrm>
            <a:off x="5120639" y="4762917"/>
            <a:ext cx="3852539" cy="418375"/>
          </a:xfrm>
          <a:prstGeom prst="rect">
            <a:avLst/>
          </a:prstGeom>
          <a:solidFill>
            <a:srgbClr val="323232"/>
          </a:solidFill>
          <a:ln>
            <a:solidFill>
              <a:srgbClr val="32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F599042-D712-4C2A-2C5D-A1F71C91C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82" y="2889447"/>
            <a:ext cx="2448384" cy="2936592"/>
          </a:xfrm>
          <a:prstGeom prst="rect">
            <a:avLst/>
          </a:prstGeom>
        </p:spPr>
      </p:pic>
      <p:pic>
        <p:nvPicPr>
          <p:cNvPr id="7" name="Immagine 6" descr="Immagine che contiene Elementi grafici, clipart, grafica, cerchio&#10;&#10;Il contenuto generato dall'IA potrebbe non essere corretto.">
            <a:extLst>
              <a:ext uri="{FF2B5EF4-FFF2-40B4-BE49-F238E27FC236}">
                <a16:creationId xmlns:a16="http://schemas.microsoft.com/office/drawing/2014/main" id="{29CD6B9F-9BD6-38F6-9241-9FB754080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37" y="295351"/>
            <a:ext cx="2485549" cy="24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6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9043-A64E-3B45-CBB6-C052F240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B1F12-27DE-8625-7A32-E69A4EE7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ACEC33-0A24-F2FB-2031-6450909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248FA3-710C-0175-A9A9-F804CA10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51514-DBF2-2BF7-416D-032946D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F933BD2-5B86-8404-A0C5-9F5ADF1E2BD7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C48898B-F444-946E-DC94-ED2B60F79356}"/>
              </a:ext>
            </a:extLst>
          </p:cNvPr>
          <p:cNvSpPr/>
          <p:nvPr/>
        </p:nvSpPr>
        <p:spPr>
          <a:xfrm>
            <a:off x="0" y="6162316"/>
            <a:ext cx="10051915" cy="241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AC8F407-D2E3-CA0B-1ABB-84A30DF22DFD}"/>
              </a:ext>
            </a:extLst>
          </p:cNvPr>
          <p:cNvGrpSpPr/>
          <p:nvPr/>
        </p:nvGrpSpPr>
        <p:grpSpPr>
          <a:xfrm>
            <a:off x="2238828" y="1487278"/>
            <a:ext cx="8128000" cy="3883444"/>
            <a:chOff x="1923915" y="1577813"/>
            <a:chExt cx="8128000" cy="3883444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35898A1B-1FE0-6FCE-4BA2-ABF68DFA7F66}"/>
                </a:ext>
              </a:extLst>
            </p:cNvPr>
            <p:cNvGrpSpPr/>
            <p:nvPr/>
          </p:nvGrpSpPr>
          <p:grpSpPr>
            <a:xfrm>
              <a:off x="1923915" y="1577813"/>
              <a:ext cx="8128000" cy="3883444"/>
              <a:chOff x="1923915" y="2057400"/>
              <a:chExt cx="8128000" cy="3883444"/>
            </a:xfrm>
          </p:grpSpPr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D647E442-2271-5024-58E8-233DEAC4D7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2798508"/>
                  </p:ext>
                </p:extLst>
              </p:nvPr>
            </p:nvGraphicFramePr>
            <p:xfrm>
              <a:off x="1923915" y="2057400"/>
              <a:ext cx="8128000" cy="388344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92575857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41093743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5162633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54010991"/>
                        </a:ext>
                      </a:extLst>
                    </a:gridCol>
                  </a:tblGrid>
                  <a:tr h="613977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Sviluppi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Capacità di gestione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Efficienza computazionale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Efficienza energetica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59782"/>
                      </a:ext>
                    </a:extLst>
                  </a:tr>
                  <a:tr h="877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/>
                            <a:t>Portare Zephyr su ESP32-DevKitC-32E</a:t>
                          </a:r>
                        </a:p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9507007"/>
                      </a:ext>
                    </a:extLst>
                  </a:tr>
                  <a:tr h="11402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/>
                            <a:t>Migliorare la gestione energetica del sistema</a:t>
                          </a:r>
                        </a:p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2703511"/>
                      </a:ext>
                    </a:extLst>
                  </a:tr>
                  <a:tr h="114024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Ampliamento delle funzionalità dell’app mobile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4041081"/>
                      </a:ext>
                    </a:extLst>
                  </a:tr>
                </a:tbl>
              </a:graphicData>
            </a:graphic>
          </p:graphicFrame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6FC490F9-6CD4-77E7-BAF0-1083889FC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1651" y="2743200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99721D34-85ED-4760-70AA-0B3CC64051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0128" y="2743200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>
                <a:extLst>
                  <a:ext uri="{FF2B5EF4-FFF2-40B4-BE49-F238E27FC236}">
                    <a16:creationId xmlns:a16="http://schemas.microsoft.com/office/drawing/2014/main" id="{57A5FC30-D0EF-BCED-F93C-E1018BCAA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5360" y="2743200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Uguale a 17">
                <a:extLst>
                  <a:ext uri="{FF2B5EF4-FFF2-40B4-BE49-F238E27FC236}">
                    <a16:creationId xmlns:a16="http://schemas.microsoft.com/office/drawing/2014/main" id="{CF204408-51FB-A55B-5467-D63E44C8C3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97559" y="3771900"/>
                <a:ext cx="1245137" cy="807396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Uguale a 18">
                <a:extLst>
                  <a:ext uri="{FF2B5EF4-FFF2-40B4-BE49-F238E27FC236}">
                    <a16:creationId xmlns:a16="http://schemas.microsoft.com/office/drawing/2014/main" id="{E826B8FB-982A-F816-531D-09478B9957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19082" y="3761362"/>
                <a:ext cx="1245137" cy="807396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Connettore 2 19">
                <a:extLst>
                  <a:ext uri="{FF2B5EF4-FFF2-40B4-BE49-F238E27FC236}">
                    <a16:creationId xmlns:a16="http://schemas.microsoft.com/office/drawing/2014/main" id="{122F87E2-1AFB-B9B0-8ABA-76D6AEB981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5360" y="3761362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223AB766-C1DF-EDBA-6499-2C908EF98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1650" y="4413425"/>
              <a:ext cx="0" cy="9533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Uguale a 11">
              <a:extLst>
                <a:ext uri="{FF2B5EF4-FFF2-40B4-BE49-F238E27FC236}">
                  <a16:creationId xmlns:a16="http://schemas.microsoft.com/office/drawing/2014/main" id="{BF2C485F-533D-B735-189E-0B97D07DE608}"/>
                </a:ext>
              </a:extLst>
            </p:cNvPr>
            <p:cNvSpPr>
              <a:spLocks/>
            </p:cNvSpPr>
            <p:nvPr/>
          </p:nvSpPr>
          <p:spPr>
            <a:xfrm>
              <a:off x="6397559" y="4429252"/>
              <a:ext cx="1245137" cy="807396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4" name="Uguale a 13">
              <a:extLst>
                <a:ext uri="{FF2B5EF4-FFF2-40B4-BE49-F238E27FC236}">
                  <a16:creationId xmlns:a16="http://schemas.microsoft.com/office/drawing/2014/main" id="{697BE338-C481-7C40-840F-8E73114A062F}"/>
                </a:ext>
              </a:extLst>
            </p:cNvPr>
            <p:cNvSpPr>
              <a:spLocks/>
            </p:cNvSpPr>
            <p:nvPr/>
          </p:nvSpPr>
          <p:spPr>
            <a:xfrm>
              <a:off x="8472791" y="4429252"/>
              <a:ext cx="1245137" cy="807396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0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77501-C5F4-5CD9-A70A-28BFA92FB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7521EB-37A5-1A70-E3DA-01F6BEAA8E31}"/>
              </a:ext>
            </a:extLst>
          </p:cNvPr>
          <p:cNvSpPr txBox="1"/>
          <p:nvPr/>
        </p:nvSpPr>
        <p:spPr>
          <a:xfrm>
            <a:off x="3940403" y="3552076"/>
            <a:ext cx="82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Corso di Laurea magistrale in Ingegneria Informatica e dell’Automazione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F2DCC35-A905-1C9F-2550-3D4846976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4961" y="3957250"/>
            <a:ext cx="7124925" cy="369332"/>
          </a:xfrm>
        </p:spPr>
        <p:txBody>
          <a:bodyPr>
            <a:normAutofit/>
          </a:bodyPr>
          <a:lstStyle/>
          <a:p>
            <a:r>
              <a:rPr lang="it-IT" dirty="0"/>
              <a:t>Grazie per l’attenzione</a:t>
            </a:r>
            <a:endParaRPr lang="en-US" dirty="0"/>
          </a:p>
        </p:txBody>
      </p:sp>
      <p:sp>
        <p:nvSpPr>
          <p:cNvPr id="10" name="Sottotitolo 9">
            <a:extLst>
              <a:ext uri="{FF2B5EF4-FFF2-40B4-BE49-F238E27FC236}">
                <a16:creationId xmlns:a16="http://schemas.microsoft.com/office/drawing/2014/main" id="{3555C695-F0E7-932C-FEF4-14C54B66A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Bellante Luca, </a:t>
            </a:r>
            <a:r>
              <a:rPr lang="en-US" dirty="0" err="1"/>
              <a:t>Zazzarini</a:t>
            </a:r>
            <a:r>
              <a:rPr lang="en-US" dirty="0"/>
              <a:t> Micol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9E0A9D91-0B9F-A6D8-70C8-31DC004F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699CB1-C03F-4A98-9E24-CF46DE1490E7}" type="datetime1">
              <a:rPr kumimoji="0" lang="en-GB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1DB33153-12AE-3A8C-D17F-5F5FC82BB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Presentazione progetto – Bellante Luca, Zazzarini Micol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92EDDFD-2876-A88E-E48C-CF0D74AA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6856213-80DF-8D92-EC34-1F6FD3990D48}"/>
              </a:ext>
            </a:extLst>
          </p:cNvPr>
          <p:cNvSpPr/>
          <p:nvPr/>
        </p:nvSpPr>
        <p:spPr>
          <a:xfrm>
            <a:off x="3840478" y="4762917"/>
            <a:ext cx="1280161" cy="41837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2024/25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5CDF7E-16AF-348F-8A80-1017DBF7108D}"/>
              </a:ext>
            </a:extLst>
          </p:cNvPr>
          <p:cNvSpPr/>
          <p:nvPr/>
        </p:nvSpPr>
        <p:spPr>
          <a:xfrm>
            <a:off x="5120639" y="4762917"/>
            <a:ext cx="3852539" cy="418375"/>
          </a:xfrm>
          <a:prstGeom prst="rect">
            <a:avLst/>
          </a:prstGeom>
          <a:solidFill>
            <a:srgbClr val="323232"/>
          </a:solidFill>
          <a:ln>
            <a:solidFill>
              <a:srgbClr val="32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45E1BF0-0B24-21D8-61F5-F0921128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88" y="304916"/>
            <a:ext cx="2724530" cy="2743583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3DA0CF5-0676-D290-6A59-F1716C4C0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582" y="2889447"/>
            <a:ext cx="2448384" cy="29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3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B02AE-DD26-D65E-6779-D752C118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F9EF99-36D2-6BF1-268D-8A545C92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B55832-172B-47CE-FBB5-3F88F020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EA3C0B-4BBD-B8C7-DA5A-C3BDA71A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E4393-78B7-65A1-9406-E5CFA865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D306833-364B-37AB-3E08-106F71A43A74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7" name="Immagine 6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A2D2344C-E79B-9345-5F2A-97299836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" y="1131454"/>
            <a:ext cx="3278909" cy="5230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E8B8F7-4BF3-C414-7144-704134F005A1}"/>
              </a:ext>
            </a:extLst>
          </p:cNvPr>
          <p:cNvSpPr txBox="1"/>
          <p:nvPr/>
        </p:nvSpPr>
        <p:spPr>
          <a:xfrm>
            <a:off x="3851551" y="1709097"/>
            <a:ext cx="803664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>
                <a:ea typeface="+mn-lt"/>
                <a:cs typeface="+mn-lt"/>
              </a:rPr>
              <a:t> </a:t>
            </a:r>
            <a:r>
              <a:rPr lang="it-IT" sz="2400" dirty="0">
                <a:latin typeface="Arial"/>
                <a:ea typeface="+mn-lt"/>
                <a:cs typeface="+mn-lt"/>
              </a:rPr>
              <a:t>Realizzazione di un </a:t>
            </a:r>
            <a:r>
              <a:rPr lang="it-IT" sz="2400" b="1" dirty="0">
                <a:latin typeface="Arial"/>
                <a:ea typeface="+mn-lt"/>
                <a:cs typeface="+mn-lt"/>
              </a:rPr>
              <a:t>sistema embedded</a:t>
            </a:r>
            <a:r>
              <a:rPr lang="it-IT" sz="2400" dirty="0">
                <a:latin typeface="Arial"/>
                <a:ea typeface="+mn-lt"/>
                <a:cs typeface="+mn-lt"/>
              </a:rPr>
              <a:t> completo e autonomo, in grado di </a:t>
            </a:r>
            <a:r>
              <a:rPr lang="it-IT" sz="2400" b="1" dirty="0">
                <a:latin typeface="Arial"/>
                <a:ea typeface="+mn-lt"/>
                <a:cs typeface="+mn-lt"/>
              </a:rPr>
              <a:t>raccogliere dati atmosferici e utilizzarli per prevedere la possibilità di pioggia. </a:t>
            </a:r>
            <a:endParaRPr lang="it-IT" sz="2400" b="1" dirty="0">
              <a:latin typeface="Arial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it-IT" sz="2400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latin typeface="Arial"/>
                <a:ea typeface="+mn-lt"/>
                <a:cs typeface="+mn-lt"/>
              </a:rPr>
              <a:t>Integrazione di </a:t>
            </a:r>
            <a:r>
              <a:rPr lang="it-IT" sz="2400" b="1" dirty="0">
                <a:latin typeface="Arial"/>
                <a:ea typeface="+mn-lt"/>
                <a:cs typeface="+mn-lt"/>
              </a:rPr>
              <a:t>più tecnologie hardware e software </a:t>
            </a:r>
            <a:endParaRPr lang="it-IT" sz="2400" b="1" dirty="0">
              <a:latin typeface="Arial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it-IT" sz="2400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 dirty="0">
                <a:latin typeface="Arial"/>
                <a:ea typeface="+mn-lt"/>
                <a:cs typeface="+mn-lt"/>
              </a:rPr>
              <a:t>Zephyr RTOS</a:t>
            </a:r>
            <a:r>
              <a:rPr lang="it-IT" sz="2400" dirty="0">
                <a:latin typeface="Arial"/>
                <a:ea typeface="+mn-lt"/>
                <a:cs typeface="+mn-lt"/>
              </a:rPr>
              <a:t> all'interno della scheda </a:t>
            </a:r>
            <a:r>
              <a:rPr lang="it-IT" sz="2400" b="1" dirty="0">
                <a:latin typeface="Arial"/>
                <a:ea typeface="+mn-lt"/>
                <a:cs typeface="+mn-lt"/>
              </a:rPr>
              <a:t>STM32-f446re</a:t>
            </a:r>
          </a:p>
          <a:p>
            <a:pPr marL="342900" indent="-342900">
              <a:buFont typeface="Arial"/>
              <a:buChar char="•"/>
            </a:pPr>
            <a:endParaRPr lang="it-IT" sz="2400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 dirty="0">
                <a:latin typeface="Arial"/>
                <a:ea typeface="+mn-lt"/>
                <a:cs typeface="+mn-lt"/>
              </a:rPr>
              <a:t>Modello di Machine Learning</a:t>
            </a:r>
            <a:r>
              <a:rPr lang="it-IT" sz="2400" dirty="0">
                <a:latin typeface="Arial"/>
                <a:ea typeface="+mn-lt"/>
                <a:cs typeface="+mn-lt"/>
              </a:rPr>
              <a:t> a bordo della scheda </a:t>
            </a:r>
            <a:r>
              <a:rPr lang="it-IT" sz="2400" b="1" dirty="0">
                <a:latin typeface="Arial"/>
                <a:ea typeface="+mn-lt"/>
                <a:cs typeface="+mn-lt"/>
              </a:rPr>
              <a:t>STM32-f446re</a:t>
            </a:r>
            <a:endParaRPr lang="it-IT" sz="2400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245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7B78-0FD2-08E7-5CCD-4893F904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23F1C-4E29-8F28-B8F6-23138EA4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Campi di applicazione 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A0D5FD-B650-F847-03D5-157410E3F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B613B2-F2A7-67B2-8532-11DB89BF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7DEDCA-6FBC-43BD-9777-6EB39513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FF2D683-0E52-B911-59DF-A01B5AEA103B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12" name="Immagine 11" descr="Immagine che contiene testo, design&#10;&#10;Il contenuto generato dall'IA potrebbe non essere corretto.">
            <a:extLst>
              <a:ext uri="{FF2B5EF4-FFF2-40B4-BE49-F238E27FC236}">
                <a16:creationId xmlns:a16="http://schemas.microsoft.com/office/drawing/2014/main" id="{046B258C-7A0F-B2BF-90A9-B7C9D85E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074" y="1204643"/>
            <a:ext cx="5264251" cy="52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2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0C1FF-686B-9DD6-60B4-9FF7921C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DCBA6-CCA0-57F4-2CD9-34912F11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465" y="569116"/>
            <a:ext cx="8523514" cy="375104"/>
          </a:xfrm>
        </p:spPr>
        <p:txBody>
          <a:bodyPr/>
          <a:lstStyle/>
          <a:p>
            <a:r>
              <a:rPr lang="it-IT" dirty="0">
                <a:ea typeface="MS PGothic"/>
              </a:rPr>
              <a:t>Tecnologie Utilizzate 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0C11A2-5819-B813-FA36-B4773AFC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BD8EED-8ABF-086C-2273-D73FA1DD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E3B5B9-55B5-561C-2391-77047462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AB7EC2-2B90-E280-6743-633079B6A77A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9" name="Immagine 8" descr="Immagine che contiene circuito, Ingegneria elettronica, elettronica, Componente elettrico&#10;&#10;Il contenuto generato dall&amp;#39;IA potrebbe non essere corretto.">
            <a:extLst>
              <a:ext uri="{FF2B5EF4-FFF2-40B4-BE49-F238E27FC236}">
                <a16:creationId xmlns:a16="http://schemas.microsoft.com/office/drawing/2014/main" id="{FA48AC06-2F9A-73C0-DFB0-9B72AE11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76" y="3094499"/>
            <a:ext cx="4816061" cy="3630630"/>
          </a:xfrm>
          <a:prstGeom prst="rect">
            <a:avLst/>
          </a:prstGeom>
        </p:spPr>
      </p:pic>
      <p:pic>
        <p:nvPicPr>
          <p:cNvPr id="10" name="Immagine 9" descr="Immagine che contiene testo, elettronica, Ingegneria elettronica, circuito&#10;&#10;Il contenuto generato dall&amp;#39;IA potrebbe non essere corretto.">
            <a:extLst>
              <a:ext uri="{FF2B5EF4-FFF2-40B4-BE49-F238E27FC236}">
                <a16:creationId xmlns:a16="http://schemas.microsoft.com/office/drawing/2014/main" id="{1DF15747-5421-5054-A835-0E8B6A404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70" y="2859352"/>
            <a:ext cx="2209888" cy="3221523"/>
          </a:xfrm>
          <a:prstGeom prst="rect">
            <a:avLst/>
          </a:prstGeom>
        </p:spPr>
      </p:pic>
      <p:pic>
        <p:nvPicPr>
          <p:cNvPr id="11" name="Immagine 10" descr="Immagine che contiene testo&#10;&#10;Il contenuto generato dall&amp;#39;IA potrebbe non essere corretto.">
            <a:extLst>
              <a:ext uri="{FF2B5EF4-FFF2-40B4-BE49-F238E27FC236}">
                <a16:creationId xmlns:a16="http://schemas.microsoft.com/office/drawing/2014/main" id="{5F7EA021-81DF-04B7-1D5B-00B88741E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865" y="2321330"/>
            <a:ext cx="1736911" cy="17481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58864AD-773C-6F6F-E8F7-351F0BB6034B}"/>
              </a:ext>
            </a:extLst>
          </p:cNvPr>
          <p:cNvSpPr txBox="1"/>
          <p:nvPr/>
        </p:nvSpPr>
        <p:spPr>
          <a:xfrm>
            <a:off x="1989372" y="2696765"/>
            <a:ext cx="17641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 dirty="0">
                <a:latin typeface="Arial"/>
                <a:ea typeface="Calibri"/>
                <a:cs typeface="Arial"/>
              </a:rPr>
              <a:t>ESP32</a:t>
            </a:r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8B29B89-1968-6F03-FD00-D2BD74516B55}"/>
              </a:ext>
            </a:extLst>
          </p:cNvPr>
          <p:cNvSpPr txBox="1"/>
          <p:nvPr/>
        </p:nvSpPr>
        <p:spPr>
          <a:xfrm>
            <a:off x="9781419" y="3776970"/>
            <a:ext cx="21421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latin typeface="Arial"/>
                <a:ea typeface="Calibri"/>
                <a:cs typeface="Calibri"/>
              </a:rPr>
              <a:t>GYBME280</a:t>
            </a:r>
            <a:endParaRPr lang="it-IT" sz="2000" b="1">
              <a:latin typeface="Arial"/>
              <a:cs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645A40-93FF-6FF8-9511-8D84046CB30D}"/>
              </a:ext>
            </a:extLst>
          </p:cNvPr>
          <p:cNvSpPr txBox="1"/>
          <p:nvPr/>
        </p:nvSpPr>
        <p:spPr>
          <a:xfrm>
            <a:off x="4168946" y="3190147"/>
            <a:ext cx="21338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 dirty="0">
                <a:latin typeface="Arial"/>
                <a:ea typeface="Calibri"/>
                <a:cs typeface="Calibri"/>
              </a:rPr>
              <a:t>STM32-F446RE</a:t>
            </a:r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CAD3D05-B732-B7C6-B663-F6A11F14DCCB}"/>
              </a:ext>
            </a:extLst>
          </p:cNvPr>
          <p:cNvSpPr txBox="1"/>
          <p:nvPr/>
        </p:nvSpPr>
        <p:spPr>
          <a:xfrm>
            <a:off x="9435120" y="1464908"/>
            <a:ext cx="25675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Calibri"/>
              <a:buChar char="-"/>
            </a:pPr>
            <a:r>
              <a:rPr lang="it-IT" sz="2400" b="1" dirty="0">
                <a:latin typeface="Arial"/>
                <a:ea typeface="Calibri"/>
                <a:cs typeface="Calibri"/>
              </a:rPr>
              <a:t>Temperatura</a:t>
            </a:r>
          </a:p>
          <a:p>
            <a:pPr marL="285750" indent="-285750">
              <a:buFont typeface="Calibri"/>
              <a:buChar char="-"/>
            </a:pPr>
            <a:r>
              <a:rPr lang="it-IT" sz="2400" b="1" dirty="0">
                <a:latin typeface="Arial"/>
                <a:ea typeface="Calibri"/>
                <a:cs typeface="Calibri"/>
              </a:rPr>
              <a:t>Umidità</a:t>
            </a:r>
          </a:p>
          <a:p>
            <a:pPr marL="285750" indent="-285750">
              <a:buFont typeface="Calibri"/>
              <a:buChar char="-"/>
            </a:pPr>
            <a:r>
              <a:rPr lang="it-IT" sz="2400" b="1" dirty="0">
                <a:latin typeface="Arial"/>
                <a:ea typeface="Calibri"/>
                <a:cs typeface="Calibri"/>
              </a:rPr>
              <a:t>Pressione</a:t>
            </a:r>
          </a:p>
        </p:txBody>
      </p:sp>
      <p:pic>
        <p:nvPicPr>
          <p:cNvPr id="19" name="Immagine 18" descr="Immagine che contiene Elementi grafici, grafica, schermata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5786570C-1232-71A2-5EAE-1482CF854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07" y="5090856"/>
            <a:ext cx="2891120" cy="1453404"/>
          </a:xfrm>
          <a:prstGeom prst="rect">
            <a:avLst/>
          </a:prstGeom>
        </p:spPr>
      </p:pic>
      <p:pic>
        <p:nvPicPr>
          <p:cNvPr id="23" name="Immagine 22" descr="Immagine che contiene testo, Carattere, Elementi grafici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573630A7-36D4-B3A4-4568-00D284A87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10" y="4035249"/>
            <a:ext cx="1518405" cy="1139267"/>
          </a:xfrm>
          <a:prstGeom prst="rect">
            <a:avLst/>
          </a:prstGeom>
        </p:spPr>
      </p:pic>
      <p:pic>
        <p:nvPicPr>
          <p:cNvPr id="21" name="Immagine 20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0B60E384-4935-BDDF-01CB-B9C1A157A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608" y="3096179"/>
            <a:ext cx="1402622" cy="1373934"/>
          </a:xfrm>
          <a:prstGeom prst="flowChartConnector">
            <a:avLst/>
          </a:prstGeom>
        </p:spPr>
      </p:pic>
      <p:sp>
        <p:nvSpPr>
          <p:cNvPr id="8" name="Freccia circolare a sinistra 7">
            <a:extLst>
              <a:ext uri="{FF2B5EF4-FFF2-40B4-BE49-F238E27FC236}">
                <a16:creationId xmlns:a16="http://schemas.microsoft.com/office/drawing/2014/main" id="{D9140729-746E-7FBD-28FF-F833D2935664}"/>
              </a:ext>
            </a:extLst>
          </p:cNvPr>
          <p:cNvSpPr/>
          <p:nvPr/>
        </p:nvSpPr>
        <p:spPr>
          <a:xfrm rot="5820000">
            <a:off x="4050020" y="5094076"/>
            <a:ext cx="590129" cy="253177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F9BD959-4707-A2F2-29F4-45EAA588201E}"/>
              </a:ext>
            </a:extLst>
          </p:cNvPr>
          <p:cNvSpPr/>
          <p:nvPr/>
        </p:nvSpPr>
        <p:spPr>
          <a:xfrm rot="13860000">
            <a:off x="1946854" y="1001358"/>
            <a:ext cx="841642" cy="2580407"/>
          </a:xfrm>
          <a:prstGeom prst="curvedLeftArrow">
            <a:avLst>
              <a:gd name="adj1" fmla="val 25000"/>
              <a:gd name="adj2" fmla="val 50000"/>
              <a:gd name="adj3" fmla="val 283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3559CD7D-3BCF-0DB9-521F-E8CC3DAA6A52}"/>
              </a:ext>
            </a:extLst>
          </p:cNvPr>
          <p:cNvGrpSpPr/>
          <p:nvPr/>
        </p:nvGrpSpPr>
        <p:grpSpPr>
          <a:xfrm>
            <a:off x="3692813" y="852104"/>
            <a:ext cx="4816061" cy="2238741"/>
            <a:chOff x="3983339" y="966511"/>
            <a:chExt cx="4816061" cy="2238741"/>
          </a:xfrm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DDF041DD-E8F6-F18E-E785-699F8B24B4AB}"/>
                </a:ext>
              </a:extLst>
            </p:cNvPr>
            <p:cNvSpPr/>
            <p:nvPr/>
          </p:nvSpPr>
          <p:spPr>
            <a:xfrm>
              <a:off x="3983339" y="1162365"/>
              <a:ext cx="4816061" cy="18470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4" name="Immagine 23" descr="Immagine che contiene Carattere, Elementi grafici, schermata, simbolo&#10;&#10;Il contenuto generato dall&amp;#39;IA potrebbe non essere corretto.">
              <a:extLst>
                <a:ext uri="{FF2B5EF4-FFF2-40B4-BE49-F238E27FC236}">
                  <a16:creationId xmlns:a16="http://schemas.microsoft.com/office/drawing/2014/main" id="{A52698C7-B046-7277-8686-3DD7D69D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2953" y="1383577"/>
              <a:ext cx="1422772" cy="147233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D884DC0E-EE78-D0D1-43B1-0BA45FFA1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9146" y="966511"/>
              <a:ext cx="2600752" cy="2238741"/>
            </a:xfrm>
            <a:prstGeom prst="rect">
              <a:avLst/>
            </a:prstGeom>
          </p:spPr>
        </p:pic>
      </p:grpSp>
      <p:sp>
        <p:nvSpPr>
          <p:cNvPr id="7" name="Freccia circolare a sinistra 6">
            <a:extLst>
              <a:ext uri="{FF2B5EF4-FFF2-40B4-BE49-F238E27FC236}">
                <a16:creationId xmlns:a16="http://schemas.microsoft.com/office/drawing/2014/main" id="{47AB016C-58C1-5508-2DBE-BAEFFF399721}"/>
              </a:ext>
            </a:extLst>
          </p:cNvPr>
          <p:cNvSpPr/>
          <p:nvPr/>
        </p:nvSpPr>
        <p:spPr>
          <a:xfrm rot="2340000">
            <a:off x="9540091" y="4283025"/>
            <a:ext cx="805662" cy="204978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8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910C5-A7B2-1B10-EACF-F87ED18F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69BAE-E30A-C9A0-4D9C-E95711D8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MS PGothic"/>
              </a:rPr>
              <a:t>Modello AI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5D0CB6-BDDC-A3DC-7385-DC38B6B1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322681-301A-680A-2102-6D71A28B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97D0CD-3D61-3667-26C3-AF369E3B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3FD0928-16C2-09F6-799B-AC1791F41E51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8" name="Immagine 7" descr="Immagine che contiene testo, schermata, diagramma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773D7747-AF15-885E-25AF-0A9083A9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549" y="687039"/>
            <a:ext cx="4764327" cy="39390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A647BC-29D8-6F90-128D-B659AE974610}"/>
              </a:ext>
            </a:extLst>
          </p:cNvPr>
          <p:cNvSpPr txBox="1"/>
          <p:nvPr/>
        </p:nvSpPr>
        <p:spPr>
          <a:xfrm>
            <a:off x="7445549" y="4846726"/>
            <a:ext cx="499773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latin typeface="Arial"/>
                <a:ea typeface="Calibri"/>
                <a:cs typeface="Calibri"/>
              </a:rPr>
              <a:t>3) </a:t>
            </a:r>
            <a:r>
              <a:rPr lang="it-IT" sz="2800" b="1" dirty="0">
                <a:latin typeface="Arial"/>
                <a:ea typeface="Calibri"/>
                <a:cs typeface="Calibri"/>
              </a:rPr>
              <a:t>Training</a:t>
            </a:r>
            <a:r>
              <a:rPr lang="it-IT" sz="2800" dirty="0">
                <a:latin typeface="Arial"/>
                <a:ea typeface="Calibri"/>
                <a:cs typeface="Calibri"/>
              </a:rPr>
              <a:t> del modello di   </a:t>
            </a:r>
            <a:r>
              <a:rPr lang="it-IT" sz="2800" b="1">
                <a:latin typeface="Arial"/>
                <a:ea typeface="Calibri"/>
                <a:cs typeface="Calibri"/>
              </a:rPr>
              <a:t>albero decisionale</a:t>
            </a:r>
            <a:endParaRPr lang="it-IT" b="1"/>
          </a:p>
          <a:p>
            <a:r>
              <a:rPr lang="it-IT" sz="2800" dirty="0">
                <a:latin typeface="Arial"/>
                <a:ea typeface="Calibri"/>
                <a:cs typeface="Calibri"/>
              </a:rPr>
              <a:t>4) </a:t>
            </a:r>
            <a:r>
              <a:rPr lang="it-IT" sz="2800" b="1" dirty="0">
                <a:latin typeface="Arial"/>
                <a:ea typeface="Calibri"/>
                <a:cs typeface="Calibri"/>
              </a:rPr>
              <a:t>Conversione in codice C</a:t>
            </a:r>
          </a:p>
        </p:txBody>
      </p:sp>
      <p:pic>
        <p:nvPicPr>
          <p:cNvPr id="10" name="Immagine 9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74645A48-6D55-CEBA-45C2-9795BAC44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42" y="4646909"/>
            <a:ext cx="7480779" cy="1709412"/>
          </a:xfrm>
          <a:prstGeom prst="rect">
            <a:avLst/>
          </a:prstGeom>
        </p:spPr>
      </p:pic>
      <p:pic>
        <p:nvPicPr>
          <p:cNvPr id="11" name="Immagine 10" descr="Immagine che contiene testo, schermata, diagramma, Rettangolo&#10;&#10;Il contenuto generato dall&amp;#39;IA potrebbe non essere corretto.">
            <a:extLst>
              <a:ext uri="{FF2B5EF4-FFF2-40B4-BE49-F238E27FC236}">
                <a16:creationId xmlns:a16="http://schemas.microsoft.com/office/drawing/2014/main" id="{3549903C-BDD1-8341-A0A7-F0B90C8D8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" y="2245759"/>
            <a:ext cx="7465163" cy="235952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6D1A84-B76D-9E4D-10BD-93CD2BA18496}"/>
              </a:ext>
            </a:extLst>
          </p:cNvPr>
          <p:cNvSpPr txBox="1"/>
          <p:nvPr/>
        </p:nvSpPr>
        <p:spPr>
          <a:xfrm>
            <a:off x="505188" y="1247427"/>
            <a:ext cx="73191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it-IT" sz="2800" b="1" dirty="0" err="1">
                <a:latin typeface="Arial"/>
                <a:ea typeface="Calibri"/>
                <a:cs typeface="Arial"/>
              </a:rPr>
              <a:t>Preprocessing</a:t>
            </a:r>
            <a:r>
              <a:rPr lang="it-IT" sz="2800" dirty="0">
                <a:latin typeface="Arial"/>
                <a:ea typeface="Calibri"/>
                <a:cs typeface="Arial"/>
              </a:rPr>
              <a:t> dataset e </a:t>
            </a:r>
            <a:r>
              <a:rPr lang="it-IT" sz="2800" b="1" dirty="0">
                <a:latin typeface="Arial"/>
                <a:ea typeface="Calibri"/>
                <a:cs typeface="Arial"/>
              </a:rPr>
              <a:t>EDA</a:t>
            </a:r>
            <a:endParaRPr lang="it-IT" b="1" dirty="0">
              <a:ea typeface="Calibri"/>
              <a:cs typeface="Calibri"/>
            </a:endParaRPr>
          </a:p>
          <a:p>
            <a:pPr marL="342900" indent="-342900">
              <a:buAutoNum type="arabicParenR"/>
            </a:pPr>
            <a:r>
              <a:rPr lang="it-IT" sz="2800" dirty="0">
                <a:latin typeface="Arial"/>
                <a:ea typeface="Calibri"/>
                <a:cs typeface="Arial"/>
              </a:rPr>
              <a:t>Bilanciamento con </a:t>
            </a:r>
            <a:r>
              <a:rPr lang="it-IT" sz="2800" b="1" dirty="0">
                <a:latin typeface="Arial"/>
                <a:ea typeface="Calibri"/>
                <a:cs typeface="Arial"/>
              </a:rPr>
              <a:t>SMOTING</a:t>
            </a:r>
          </a:p>
          <a:p>
            <a:endParaRPr lang="it-IT" sz="3200" dirty="0"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89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12C53-19C2-AE0A-B023-A0156DC8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22CDED-C6DD-4B9D-25CC-8493CE6B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MS PGothic"/>
              </a:rPr>
              <a:t>Sviluppo del Sistema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362E69-A99E-2462-6EA6-5292EEF2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371842-1E39-4F72-EF6F-18075589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4870D9-511A-CA3D-A0AE-FD11A1C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4FAF03D-4664-571A-C12C-2E0C1964A6DA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7" name="Immagine 6" descr="Immagine che contiene testo, circuito, Ingegneria elettronica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C7F999AC-D1B6-41A1-4300-EA530489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6" y="1191396"/>
            <a:ext cx="5763187" cy="5170149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2BA59D5-CF29-9059-5107-C34571BB4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49323"/>
              </p:ext>
            </p:extLst>
          </p:nvPr>
        </p:nvGraphicFramePr>
        <p:xfrm>
          <a:off x="6931068" y="1878904"/>
          <a:ext cx="4503682" cy="20920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51841">
                  <a:extLst>
                    <a:ext uri="{9D8B030D-6E8A-4147-A177-3AD203B41FA5}">
                      <a16:colId xmlns:a16="http://schemas.microsoft.com/office/drawing/2014/main" val="3214422681"/>
                    </a:ext>
                  </a:extLst>
                </a:gridCol>
                <a:gridCol w="2251841">
                  <a:extLst>
                    <a:ext uri="{9D8B030D-6E8A-4147-A177-3AD203B41FA5}">
                      <a16:colId xmlns:a16="http://schemas.microsoft.com/office/drawing/2014/main" val="466837787"/>
                    </a:ext>
                  </a:extLst>
                </a:gridCol>
              </a:tblGrid>
              <a:tr h="4471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GYBME280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STM32-F446RE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76965"/>
                  </a:ext>
                </a:extLst>
              </a:tr>
              <a:tr h="400872">
                <a:tc>
                  <a:txBody>
                    <a:bodyPr/>
                    <a:lstStyle/>
                    <a:p>
                      <a:r>
                        <a:rPr lang="it-IT"/>
                        <a:t>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8225"/>
                  </a:ext>
                </a:extLst>
              </a:tr>
              <a:tr h="400872">
                <a:tc>
                  <a:txBody>
                    <a:bodyPr/>
                    <a:lstStyle/>
                    <a:p>
                      <a:r>
                        <a:rPr lang="it-IT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93001"/>
                  </a:ext>
                </a:extLst>
              </a:tr>
              <a:tr h="442277">
                <a:tc>
                  <a:txBody>
                    <a:bodyPr/>
                    <a:lstStyle/>
                    <a:p>
                      <a:r>
                        <a:rPr lang="it-IT" dirty="0"/>
                        <a:t>SCL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PB8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64705"/>
                  </a:ext>
                </a:extLst>
              </a:tr>
              <a:tr h="400872">
                <a:tc>
                  <a:txBody>
                    <a:bodyPr/>
                    <a:lstStyle/>
                    <a:p>
                      <a:r>
                        <a:rPr lang="it-IT" dirty="0"/>
                        <a:t>SDA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PB9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26582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F46D9674-E34D-339B-34D8-C03507EC8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83472"/>
              </p:ext>
            </p:extLst>
          </p:nvPr>
        </p:nvGraphicFramePr>
        <p:xfrm>
          <a:off x="6931068" y="4133589"/>
          <a:ext cx="4503682" cy="201733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51841">
                  <a:extLst>
                    <a:ext uri="{9D8B030D-6E8A-4147-A177-3AD203B41FA5}">
                      <a16:colId xmlns:a16="http://schemas.microsoft.com/office/drawing/2014/main" val="3214422681"/>
                    </a:ext>
                  </a:extLst>
                </a:gridCol>
                <a:gridCol w="2251841">
                  <a:extLst>
                    <a:ext uri="{9D8B030D-6E8A-4147-A177-3AD203B41FA5}">
                      <a16:colId xmlns:a16="http://schemas.microsoft.com/office/drawing/2014/main" val="466837787"/>
                    </a:ext>
                  </a:extLst>
                </a:gridCol>
              </a:tblGrid>
              <a:tr h="533977">
                <a:tc>
                  <a:txBody>
                    <a:bodyPr/>
                    <a:lstStyle/>
                    <a:p>
                      <a:r>
                        <a:rPr lang="it-IT" dirty="0"/>
                        <a:t>ESP32-DevKitC-32E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STM32-F446RE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7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9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GPIO16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PB6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6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GPIO17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PB7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26582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BD8437-779D-C3D3-6EA8-05FD3F58CC27}"/>
              </a:ext>
            </a:extLst>
          </p:cNvPr>
          <p:cNvSpPr txBox="1"/>
          <p:nvPr/>
        </p:nvSpPr>
        <p:spPr>
          <a:xfrm>
            <a:off x="6885839" y="1191720"/>
            <a:ext cx="44009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latin typeface="Arial"/>
                <a:ea typeface="Calibri"/>
                <a:cs typeface="Calibri"/>
              </a:rPr>
              <a:t>Schema di Connessione</a:t>
            </a:r>
            <a:endParaRPr lang="it-IT" sz="2800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37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D471A-3DED-9200-6BA8-AEA15345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07298-8BB4-7191-1147-A8731F50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MS PGothic"/>
              </a:rPr>
              <a:t>Sviluppo del Sistema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BB46EF-E485-8B12-6419-76D21244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D3DD16-6D09-CA2C-774D-7104B41A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A8BF5B-1919-F3DF-F8AD-EF376C6D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E7B4846-C199-064A-695A-B7DB563FA5E4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15" name="Immagine 14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3179726A-9B83-F6E6-0A04-40A5C401F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7" y="1070788"/>
            <a:ext cx="9667866" cy="53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9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12E2BC-B124-4C64-91F4-1E9F6ECD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A47AB3-C608-456E-B55C-D8E3168EF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237BE9-B0A9-443A-996D-45E7109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8A00EA2-6C92-D5BA-7B2A-90CEC453616D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8" name="Immagine 7" descr="Immagine che contiene Carattere, logo, Elementi grafici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3B9CC772-96F6-00A1-97E0-B32EBC9A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3" y="4144098"/>
            <a:ext cx="2270124" cy="2293216"/>
          </a:xfrm>
          <a:prstGeom prst="rect">
            <a:avLst/>
          </a:prstGeom>
        </p:spPr>
      </p:pic>
      <p:pic>
        <p:nvPicPr>
          <p:cNvPr id="9" name="Immagine 8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C54C643A-C371-0508-7658-040114658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48" y="694025"/>
            <a:ext cx="3385705" cy="32647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DAEEC0-A83B-ED36-1F7F-EE93AE7A8226}"/>
              </a:ext>
            </a:extLst>
          </p:cNvPr>
          <p:cNvSpPr txBox="1"/>
          <p:nvPr/>
        </p:nvSpPr>
        <p:spPr>
          <a:xfrm>
            <a:off x="187726" y="1233621"/>
            <a:ext cx="879293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ea typeface="Calibri"/>
                <a:cs typeface="Calibri"/>
              </a:rPr>
              <a:t>Docker</a:t>
            </a:r>
            <a:r>
              <a:rPr lang="it-IT" sz="2800" b="1" dirty="0">
                <a:ea typeface="+mn-lt"/>
                <a:cs typeface="+mn-lt"/>
              </a:rPr>
              <a:t> container</a:t>
            </a:r>
            <a:r>
              <a:rPr lang="it-IT" sz="2800" dirty="0">
                <a:ea typeface="+mn-lt"/>
                <a:cs typeface="+mn-lt"/>
              </a:rPr>
              <a:t> con SPIN v6.5.2</a:t>
            </a:r>
          </a:p>
          <a:p>
            <a:r>
              <a:rPr lang="it-IT" sz="2800" b="1" dirty="0"/>
              <a:t>Modello </a:t>
            </a:r>
            <a:r>
              <a:rPr lang="it-IT" sz="2800" b="1" dirty="0" err="1"/>
              <a:t>Promela</a:t>
            </a:r>
            <a:r>
              <a:rPr lang="it-IT" sz="2800" dirty="0"/>
              <a:t>: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Due thread: </a:t>
            </a:r>
            <a:r>
              <a:rPr lang="it-IT" sz="2800" b="1" dirty="0">
                <a:ea typeface="+mn-lt"/>
                <a:cs typeface="+mn-lt"/>
              </a:rPr>
              <a:t>data </a:t>
            </a:r>
            <a:r>
              <a:rPr lang="it-IT" sz="2800" b="1" dirty="0" err="1">
                <a:ea typeface="+mn-lt"/>
                <a:cs typeface="+mn-lt"/>
              </a:rPr>
              <a:t>acquisition</a:t>
            </a:r>
            <a:r>
              <a:rPr lang="it-IT" sz="2800" dirty="0">
                <a:ea typeface="+mn-lt"/>
                <a:cs typeface="+mn-lt"/>
              </a:rPr>
              <a:t> e </a:t>
            </a:r>
            <a:r>
              <a:rPr lang="it-IT" sz="2800" b="1" dirty="0" err="1">
                <a:ea typeface="+mn-lt"/>
                <a:cs typeface="+mn-lt"/>
              </a:rPr>
              <a:t>prediction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Buffer condiviso protetto da </a:t>
            </a:r>
            <a:r>
              <a:rPr lang="it-IT" sz="2800" b="1" dirty="0" err="1">
                <a:ea typeface="+mn-lt"/>
                <a:cs typeface="+mn-lt"/>
              </a:rPr>
              <a:t>mutex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Simulazione di </a:t>
            </a:r>
            <a:r>
              <a:rPr lang="it-IT" sz="2800" b="1" dirty="0">
                <a:ea typeface="+mn-lt"/>
                <a:cs typeface="+mn-lt"/>
              </a:rPr>
              <a:t>I2C</a:t>
            </a:r>
            <a:r>
              <a:rPr lang="it-IT" sz="2800" dirty="0">
                <a:ea typeface="+mn-lt"/>
                <a:cs typeface="+mn-lt"/>
              </a:rPr>
              <a:t>, </a:t>
            </a:r>
            <a:r>
              <a:rPr lang="it-IT" sz="2800" b="1" dirty="0">
                <a:ea typeface="+mn-lt"/>
                <a:cs typeface="+mn-lt"/>
              </a:rPr>
              <a:t>UART</a:t>
            </a:r>
            <a:r>
              <a:rPr lang="it-IT" sz="2800" dirty="0">
                <a:ea typeface="+mn-lt"/>
                <a:cs typeface="+mn-lt"/>
              </a:rPr>
              <a:t>, variabili di stato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Proprietà espresse in </a:t>
            </a:r>
            <a:r>
              <a:rPr lang="it-IT" sz="2800" b="1" dirty="0">
                <a:ea typeface="+mn-lt"/>
                <a:cs typeface="+mn-lt"/>
              </a:rPr>
              <a:t>LTL</a:t>
            </a:r>
            <a:r>
              <a:rPr lang="it-IT" sz="2800" dirty="0">
                <a:ea typeface="+mn-lt"/>
                <a:cs typeface="+mn-lt"/>
              </a:rPr>
              <a:t>: No buffer overflow, Mutua esclusione, Assenza di deadlock</a:t>
            </a:r>
          </a:p>
          <a:p>
            <a:endParaRPr lang="it-IT" sz="2400" dirty="0">
              <a:ea typeface="+mn-lt"/>
              <a:cs typeface="+mn-lt"/>
            </a:endParaRPr>
          </a:p>
          <a:p>
            <a:endParaRPr lang="it-IT" sz="24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it-IT" dirty="0">
              <a:ea typeface="Calibri"/>
              <a:cs typeface="Calibri"/>
            </a:endParaRPr>
          </a:p>
          <a:p>
            <a:endParaRPr lang="it-IT" dirty="0">
              <a:ea typeface="Calibri"/>
              <a:cs typeface="Calibri"/>
            </a:endParaRP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BA88279B-0DD1-3440-F1F3-F82A73023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93323"/>
              </p:ext>
            </p:extLst>
          </p:nvPr>
        </p:nvGraphicFramePr>
        <p:xfrm>
          <a:off x="3244994" y="4348306"/>
          <a:ext cx="8655306" cy="20975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89609">
                  <a:extLst>
                    <a:ext uri="{9D8B030D-6E8A-4147-A177-3AD203B41FA5}">
                      <a16:colId xmlns:a16="http://schemas.microsoft.com/office/drawing/2014/main" val="679562128"/>
                    </a:ext>
                  </a:extLst>
                </a:gridCol>
                <a:gridCol w="1592457">
                  <a:extLst>
                    <a:ext uri="{9D8B030D-6E8A-4147-A177-3AD203B41FA5}">
                      <a16:colId xmlns:a16="http://schemas.microsoft.com/office/drawing/2014/main" val="4113650817"/>
                    </a:ext>
                  </a:extLst>
                </a:gridCol>
                <a:gridCol w="2515194">
                  <a:extLst>
                    <a:ext uri="{9D8B030D-6E8A-4147-A177-3AD203B41FA5}">
                      <a16:colId xmlns:a16="http://schemas.microsoft.com/office/drawing/2014/main" val="2337424733"/>
                    </a:ext>
                  </a:extLst>
                </a:gridCol>
                <a:gridCol w="1958046">
                  <a:extLst>
                    <a:ext uri="{9D8B030D-6E8A-4147-A177-3AD203B41FA5}">
                      <a16:colId xmlns:a16="http://schemas.microsoft.com/office/drawing/2014/main" val="340792791"/>
                    </a:ext>
                  </a:extLst>
                </a:gridCol>
              </a:tblGrid>
              <a:tr h="491132">
                <a:tc>
                  <a:txBody>
                    <a:bodyPr/>
                    <a:lstStyle/>
                    <a:p>
                      <a:r>
                        <a:rPr lang="it-IT"/>
                        <a:t>Proprietà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Stati Totali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Stati Visitati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Transizioni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84344"/>
                  </a:ext>
                </a:extLst>
              </a:tr>
              <a:tr h="506015">
                <a:tc>
                  <a:txBody>
                    <a:bodyPr/>
                    <a:lstStyle/>
                    <a:p>
                      <a:r>
                        <a:rPr lang="it-IT" b="1"/>
                        <a:t>Deadlock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62522"/>
                  </a:ext>
                </a:extLst>
              </a:tr>
              <a:tr h="520898">
                <a:tc>
                  <a:txBody>
                    <a:bodyPr/>
                    <a:lstStyle/>
                    <a:p>
                      <a:r>
                        <a:rPr lang="it-IT" b="1"/>
                        <a:t>Mutual Exclusion</a:t>
                      </a:r>
                      <a:endParaRPr lang="it-IT" b="1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95591"/>
                  </a:ext>
                </a:extLst>
              </a:tr>
              <a:tr h="5794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b="1"/>
                        <a:t>No buffer Overflow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619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697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9043-A64E-3B45-CBB6-C052F240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B1F12-27DE-8625-7A32-E69A4EE7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Web e applicazione mobile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ACEC33-0A24-F2FB-2031-6450909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248FA3-710C-0175-A9A9-F804CA10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51514-DBF2-2BF7-416D-032946D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F933BD2-5B86-8404-A0C5-9F5ADF1E2BD7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8" name="2025-05-22 15-05-46">
            <a:hlinkClick r:id="" action="ppaction://media"/>
            <a:extLst>
              <a:ext uri="{FF2B5EF4-FFF2-40B4-BE49-F238E27FC236}">
                <a16:creationId xmlns:a16="http://schemas.microsoft.com/office/drawing/2014/main" id="{76A7A998-AF81-C47A-175D-EB70D34379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1305" y="1353909"/>
            <a:ext cx="8548278" cy="480840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C48898B-F444-946E-DC94-ED2B60F79356}"/>
              </a:ext>
            </a:extLst>
          </p:cNvPr>
          <p:cNvSpPr/>
          <p:nvPr/>
        </p:nvSpPr>
        <p:spPr>
          <a:xfrm>
            <a:off x="0" y="6162316"/>
            <a:ext cx="10051915" cy="241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DemoApp">
            <a:hlinkClick r:id="" action="ppaction://media"/>
            <a:extLst>
              <a:ext uri="{FF2B5EF4-FFF2-40B4-BE49-F238E27FC236}">
                <a16:creationId xmlns:a16="http://schemas.microsoft.com/office/drawing/2014/main" id="{CDC29826-57C3-4C3E-C38D-5F6529381E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70888" y="991897"/>
            <a:ext cx="2921755" cy="519423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607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P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C3777BB0730D4E9959DA1F39DE018A" ma:contentTypeVersion="14" ma:contentTypeDescription="Creare un nuovo documento." ma:contentTypeScope="" ma:versionID="7c41cb483d022a6a79afaa8af1fbc415">
  <xsd:schema xmlns:xsd="http://www.w3.org/2001/XMLSchema" xmlns:xs="http://www.w3.org/2001/XMLSchema" xmlns:p="http://schemas.microsoft.com/office/2006/metadata/properties" xmlns:ns3="252f37a9-b46c-4b45-9f19-ec8914f8881e" xmlns:ns4="5ac422fb-cbdd-4273-bc6a-91a71bdf6426" targetNamespace="http://schemas.microsoft.com/office/2006/metadata/properties" ma:root="true" ma:fieldsID="b86c1daf2f330c6a949ce4db499c579c" ns3:_="" ns4:_="">
    <xsd:import namespace="252f37a9-b46c-4b45-9f19-ec8914f8881e"/>
    <xsd:import namespace="5ac422fb-cbdd-4273-bc6a-91a71bdf64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ServiceObjectDetectorVersions" minOccurs="0"/>
                <xsd:element ref="ns4:_activity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f37a9-b46c-4b45-9f19-ec8914f888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422fb-cbdd-4273-bc6a-91a71bdf64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c422fb-cbdd-4273-bc6a-91a71bdf6426" xsi:nil="true"/>
  </documentManagement>
</p:properties>
</file>

<file path=customXml/itemProps1.xml><?xml version="1.0" encoding="utf-8"?>
<ds:datastoreItem xmlns:ds="http://schemas.openxmlformats.org/officeDocument/2006/customXml" ds:itemID="{F8E40E18-813E-488B-A26C-54EF821F19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2f37a9-b46c-4b45-9f19-ec8914f8881e"/>
    <ds:schemaRef ds:uri="5ac422fb-cbdd-4273-bc6a-91a71bdf64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1BA4369-7E97-42C3-A7AB-05EF56E42DD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E701EFD-CC32-4C23-A0F8-F2678F52CC64}">
  <ds:schemaRefs>
    <ds:schemaRef ds:uri="http://purl.org/dc/terms/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5ac422fb-cbdd-4273-bc6a-91a71bdf6426"/>
    <ds:schemaRef ds:uri="http://schemas.microsoft.com/office/2006/documentManagement/types"/>
    <ds:schemaRef ds:uri="http://purl.org/dc/elements/1.1/"/>
    <ds:schemaRef ds:uri="http://schemas.microsoft.com/office/infopath/2007/PartnerControls"/>
    <ds:schemaRef ds:uri="252f37a9-b46c-4b45-9f19-ec8914f8881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411</TotalTime>
  <Words>797</Words>
  <Application>Microsoft Office PowerPoint</Application>
  <PresentationFormat>Widescreen</PresentationFormat>
  <Paragraphs>186</Paragraphs>
  <Slides>11</Slides>
  <Notes>11</Notes>
  <HiddenSlides>0</HiddenSlides>
  <MMClips>2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2" baseType="lpstr">
      <vt:lpstr>UnivPM</vt:lpstr>
      <vt:lpstr>Meteocore</vt:lpstr>
      <vt:lpstr>Obiettivi </vt:lpstr>
      <vt:lpstr>Campi di applicazione  </vt:lpstr>
      <vt:lpstr>Tecnologie Utilizzate </vt:lpstr>
      <vt:lpstr>Modello AI</vt:lpstr>
      <vt:lpstr>Sviluppo del Sistema</vt:lpstr>
      <vt:lpstr>Sviluppo del Sistema</vt:lpstr>
      <vt:lpstr>Test </vt:lpstr>
      <vt:lpstr>Interfaccia Web e applicazione mobile</vt:lpstr>
      <vt:lpstr>Sviluppi futuri 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BELLANTE LUCA</dc:creator>
  <cp:lastModifiedBy>BELLANTE LUCA</cp:lastModifiedBy>
  <cp:revision>4</cp:revision>
  <dcterms:created xsi:type="dcterms:W3CDTF">2025-05-22T12:15:04Z</dcterms:created>
  <dcterms:modified xsi:type="dcterms:W3CDTF">2025-05-23T05:59:48Z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0x01010067C3777BB0730D4E9959DA1F39DE018A</vt:lpwstr>
  </property>
</Properties>
</file>